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9" r:id="rId5"/>
    <p:sldMasterId id="2147483660" r:id="rId6"/>
    <p:sldMasterId id="2147483672" r:id="rId7"/>
  </p:sldMasterIdLst>
  <p:notesMasterIdLst>
    <p:notesMasterId r:id="rId29"/>
  </p:notesMasterIdLst>
  <p:sldIdLst>
    <p:sldId id="296" r:id="rId8"/>
    <p:sldId id="307" r:id="rId9"/>
    <p:sldId id="356" r:id="rId10"/>
    <p:sldId id="342" r:id="rId11"/>
    <p:sldId id="354" r:id="rId12"/>
    <p:sldId id="355" r:id="rId13"/>
    <p:sldId id="352" r:id="rId14"/>
    <p:sldId id="351" r:id="rId15"/>
    <p:sldId id="350" r:id="rId16"/>
    <p:sldId id="349" r:id="rId17"/>
    <p:sldId id="348" r:id="rId18"/>
    <p:sldId id="347" r:id="rId19"/>
    <p:sldId id="346" r:id="rId20"/>
    <p:sldId id="360" r:id="rId21"/>
    <p:sldId id="345" r:id="rId22"/>
    <p:sldId id="359" r:id="rId23"/>
    <p:sldId id="358" r:id="rId24"/>
    <p:sldId id="357" r:id="rId25"/>
    <p:sldId id="361" r:id="rId26"/>
    <p:sldId id="344" r:id="rId27"/>
    <p:sldId id="362" r:id="rId28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B0B"/>
    <a:srgbClr val="C7410B"/>
    <a:srgbClr val="8D4427"/>
    <a:srgbClr val="E0A998"/>
    <a:srgbClr val="EFD989"/>
    <a:srgbClr val="F7B7BD"/>
    <a:srgbClr val="F18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3381D-A12E-4E3A-A05B-FBADB7284E33}" v="1" dt="2022-02-23T10:42:49.340"/>
    <p1510:client id="{8635D435-5482-4BA8-97EA-E76B9BEE7A32}" v="2" dt="2022-02-16T06:26:56.007"/>
    <p1510:client id="{C979805A-AF6C-4C0E-9ACD-157106231BCF}" v="1" dt="2022-02-24T13:17:15.717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6010421063_FY_ARYA NAIR" userId="S::arya.an@somaiya.edu::25f7f36e-af0b-488b-b55a-64eb2fe0fc01" providerId="AD" clId="Web-{8635D435-5482-4BA8-97EA-E76B9BEE7A32}"/>
    <pc:docChg chg="modSld">
      <pc:chgData name="16010421063_FY_ARYA NAIR" userId="S::arya.an@somaiya.edu::25f7f36e-af0b-488b-b55a-64eb2fe0fc01" providerId="AD" clId="Web-{8635D435-5482-4BA8-97EA-E76B9BEE7A32}" dt="2022-02-16T06:26:56.007" v="1" actId="14100"/>
      <pc:docMkLst>
        <pc:docMk/>
      </pc:docMkLst>
      <pc:sldChg chg="modSp">
        <pc:chgData name="16010421063_FY_ARYA NAIR" userId="S::arya.an@somaiya.edu::25f7f36e-af0b-488b-b55a-64eb2fe0fc01" providerId="AD" clId="Web-{8635D435-5482-4BA8-97EA-E76B9BEE7A32}" dt="2022-02-16T06:26:56.007" v="1" actId="14100"/>
        <pc:sldMkLst>
          <pc:docMk/>
          <pc:sldMk cId="3443158328" sldId="350"/>
        </pc:sldMkLst>
        <pc:spChg chg="mod">
          <ac:chgData name="16010421063_FY_ARYA NAIR" userId="S::arya.an@somaiya.edu::25f7f36e-af0b-488b-b55a-64eb2fe0fc01" providerId="AD" clId="Web-{8635D435-5482-4BA8-97EA-E76B9BEE7A32}" dt="2022-02-16T06:26:56.007" v="1" actId="14100"/>
          <ac:spMkLst>
            <pc:docMk/>
            <pc:sldMk cId="3443158328" sldId="350"/>
            <ac:spMk id="4" creationId="{00000000-0000-0000-0000-000000000000}"/>
          </ac:spMkLst>
        </pc:spChg>
      </pc:sldChg>
    </pc:docChg>
  </pc:docChgLst>
  <pc:docChgLst>
    <pc:chgData name="16010421073_FY_KEYUR PATEL" userId="S::keyur20@somaiya.edu::30786c14-fb2e-47b6-8c80-98c5d9bb244e" providerId="AD" clId="Web-{C979805A-AF6C-4C0E-9ACD-157106231BCF}"/>
    <pc:docChg chg="modSld">
      <pc:chgData name="16010421073_FY_KEYUR PATEL" userId="S::keyur20@somaiya.edu::30786c14-fb2e-47b6-8c80-98c5d9bb244e" providerId="AD" clId="Web-{C979805A-AF6C-4C0E-9ACD-157106231BCF}" dt="2022-02-24T13:17:15.717" v="0" actId="1076"/>
      <pc:docMkLst>
        <pc:docMk/>
      </pc:docMkLst>
      <pc:sldChg chg="modSp">
        <pc:chgData name="16010421073_FY_KEYUR PATEL" userId="S::keyur20@somaiya.edu::30786c14-fb2e-47b6-8c80-98c5d9bb244e" providerId="AD" clId="Web-{C979805A-AF6C-4C0E-9ACD-157106231BCF}" dt="2022-02-24T13:17:15.717" v="0" actId="1076"/>
        <pc:sldMkLst>
          <pc:docMk/>
          <pc:sldMk cId="4051706855" sldId="296"/>
        </pc:sldMkLst>
        <pc:picChg chg="mod">
          <ac:chgData name="16010421073_FY_KEYUR PATEL" userId="S::keyur20@somaiya.edu::30786c14-fb2e-47b6-8c80-98c5d9bb244e" providerId="AD" clId="Web-{C979805A-AF6C-4C0E-9ACD-157106231BCF}" dt="2022-02-24T13:17:15.717" v="0" actId="1076"/>
          <ac:picMkLst>
            <pc:docMk/>
            <pc:sldMk cId="4051706855" sldId="296"/>
            <ac:picMk id="14" creationId="{00000000-0000-0000-0000-000000000000}"/>
          </ac:picMkLst>
        </pc:picChg>
      </pc:sldChg>
    </pc:docChg>
  </pc:docChgLst>
  <pc:docChgLst>
    <pc:chgData name="16010421063_FY_ARYA NAIR" userId="S::arya.an@somaiya.edu::25f7f36e-af0b-488b-b55a-64eb2fe0fc01" providerId="AD" clId="Web-{5D43381D-A12E-4E3A-A05B-FBADB7284E33}"/>
    <pc:docChg chg="modSld">
      <pc:chgData name="16010421063_FY_ARYA NAIR" userId="S::arya.an@somaiya.edu::25f7f36e-af0b-488b-b55a-64eb2fe0fc01" providerId="AD" clId="Web-{5D43381D-A12E-4E3A-A05B-FBADB7284E33}" dt="2022-02-23T10:42:49.340" v="0" actId="1076"/>
      <pc:docMkLst>
        <pc:docMk/>
      </pc:docMkLst>
      <pc:sldChg chg="modSp">
        <pc:chgData name="16010421063_FY_ARYA NAIR" userId="S::arya.an@somaiya.edu::25f7f36e-af0b-488b-b55a-64eb2fe0fc01" providerId="AD" clId="Web-{5D43381D-A12E-4E3A-A05B-FBADB7284E33}" dt="2022-02-23T10:42:49.340" v="0" actId="1076"/>
        <pc:sldMkLst>
          <pc:docMk/>
          <pc:sldMk cId="2073923036" sldId="358"/>
        </pc:sldMkLst>
        <pc:spChg chg="mod">
          <ac:chgData name="16010421063_FY_ARYA NAIR" userId="S::arya.an@somaiya.edu::25f7f36e-af0b-488b-b55a-64eb2fe0fc01" providerId="AD" clId="Web-{5D43381D-A12E-4E3A-A05B-FBADB7284E33}" dt="2022-02-23T10:42:49.340" v="0" actId="1076"/>
          <ac:spMkLst>
            <pc:docMk/>
            <pc:sldMk cId="2073923036" sldId="358"/>
            <ac:spMk id="7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8CC42-64C3-4E7F-B171-EB91121B0A42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10E5-2D00-46F4-82EE-079F61D19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18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5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99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70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63F7-D89F-4300-9D98-A370E8ED12E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1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A9B6-F545-49AF-977B-825BD6DE3EFB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9B83-5CA3-47FC-A02D-F4321F08343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0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BA7E-C18F-4B11-BF00-C3CFCE880303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16C5-F9F0-4732-A59D-CF9BA3E9E0DF}" type="datetime1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76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5945-9632-42AD-B49B-720463761353}" type="datetime1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604D-0D04-4E24-A3BD-7B0EA6679384}" type="datetime1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47AC-E300-448C-B130-2A548F4A556C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9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71EE-8FE7-4BF5-BB9E-3CBFBB7A23FE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2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EA42-D298-459D-8B0B-7CBD8DD03C9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9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850B-1C48-4C29-99F7-3644C0BD3BB0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3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6B2D-3FB9-42FD-9927-316A30D98F0E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6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5ABD-C7B5-4A7C-84D9-B83C411117C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1772-6FEF-4BAA-8138-C924BDF2F367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C5DF-82DD-48DF-83E5-6708C09BCC35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8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EFC3-597F-42D6-9F42-64B43F7884AB}" type="datetime1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96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2981-365E-47BE-88EA-83EA763BA944}" type="datetime1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9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1DC0-BD77-4C6C-B77E-C38FF1E52DD5}" type="datetime1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7708-C714-460D-8247-C5D18FCB3280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00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86A6-8E1F-4248-92C0-64FCDD490BA6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9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C906-1193-4CB7-94D8-C92C8A26E99D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6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022E-7816-4847-9E24-3E8C5833FFE3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0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56CE-0FC4-4CBC-8C9C-057A5FEF6475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6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77CC-D2FD-4020-900C-60E3DF8A15C8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12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2ED-E0AA-4DA1-96DE-FD3F29FF5DA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5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E525-0CE9-4D59-8C39-808B537B5AD0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11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6055-E9EE-4249-8E4F-5D21CDBDEB1D}" type="datetime1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47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FF8-3F03-427C-B5D9-DB26EF759517}" type="datetime1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1CA1-DBCB-4F78-983C-32E3E113B58D}" type="datetime1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1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E189-8164-4A39-BC0A-1A2B16F6F021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34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278A-D30E-4D50-B96D-B191A814B33E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87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5E92-03EF-402F-BDC1-6D12ABDF5B0E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8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2BA3-7996-4B32-9FC0-B9D99C3533AA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093" y="1189973"/>
            <a:ext cx="10997852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50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49" y="1606006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3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31257" y="294320"/>
            <a:ext cx="9129486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/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432520" y="6373653"/>
            <a:ext cx="194128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2/24/2022</a:t>
            </a:fld>
            <a:endParaRPr lang="en-US" sz="1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10986931" y="6347050"/>
            <a:ext cx="80191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231906" y="524442"/>
            <a:ext cx="20026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945042" y="135448"/>
            <a:ext cx="19165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572366" y="135448"/>
            <a:ext cx="113822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251932" y="6398315"/>
            <a:ext cx="320433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11558285" y="6285387"/>
            <a:ext cx="454905" cy="356943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05" y="135448"/>
            <a:ext cx="566958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72783" y="135448"/>
            <a:ext cx="204457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26" y="6043824"/>
            <a:ext cx="868683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" y="6214968"/>
            <a:ext cx="2655568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6714494" y="2503271"/>
            <a:ext cx="385984" cy="837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6820534" y="2236938"/>
            <a:ext cx="173904" cy="83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EDA-973E-4528-A77C-D6E1232A8CC5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C22EE-B079-4A9B-918D-A34AAF35CCEF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480CF-91EF-4726-A2CB-32588A5BFB14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en.wikipedia.org/wiki/Image:Opampsummin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1" y="2885521"/>
            <a:ext cx="4737380" cy="267011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220"/>
          <a:stretch/>
        </p:blipFill>
        <p:spPr bwMode="auto">
          <a:xfrm rot="16200000">
            <a:off x="7571907" y="2190138"/>
            <a:ext cx="2670116" cy="4762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59407" y="438683"/>
            <a:ext cx="99461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K J Somaiya College of Engineering, Mumbai-77</a:t>
            </a:r>
          </a:p>
          <a:p>
            <a:pPr algn="ctr"/>
            <a:r>
              <a:rPr lang="en-IN" sz="2400" b="1" cap="small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(Constituent college of Somaiya Vidyavihar University)</a:t>
            </a:r>
          </a:p>
          <a:p>
            <a:pPr algn="ctr"/>
            <a:r>
              <a:rPr lang="en-US" sz="2400" b="1">
                <a:solidFill>
                  <a:srgbClr val="00206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Operational Amplifiers</a:t>
            </a:r>
          </a:p>
          <a:p>
            <a:pPr algn="ctr"/>
            <a:endParaRPr lang="en-US" sz="24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Presented by: </a:t>
            </a:r>
          </a:p>
          <a:p>
            <a:pPr algn="ctr"/>
            <a:r>
              <a:rPr 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Prof. Seema Talmale</a:t>
            </a:r>
          </a:p>
        </p:txBody>
      </p:sp>
    </p:spTree>
    <p:extLst>
      <p:ext uri="{BB962C8B-B14F-4D97-AF65-F5344CB8AC3E}">
        <p14:creationId xmlns:p14="http://schemas.microsoft.com/office/powerpoint/2010/main" val="405170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71875"/>
          </a:xfrm>
        </p:spPr>
        <p:txBody>
          <a:bodyPr/>
          <a:lstStyle/>
          <a:p>
            <a:r>
              <a:rPr lang="en-US"/>
              <a:t>Ideal versus Real Op-Amps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228339"/>
              </p:ext>
            </p:extLst>
          </p:nvPr>
        </p:nvGraphicFramePr>
        <p:xfrm>
          <a:off x="755361" y="886692"/>
          <a:ext cx="10972800" cy="25652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49148">
                  <a:extLst>
                    <a:ext uri="{9D8B030D-6E8A-4147-A177-3AD203B41FA5}">
                      <a16:colId xmlns:a16="http://schemas.microsoft.com/office/drawing/2014/main" val="3182375198"/>
                    </a:ext>
                  </a:extLst>
                </a:gridCol>
                <a:gridCol w="3166052">
                  <a:extLst>
                    <a:ext uri="{9D8B030D-6E8A-4147-A177-3AD203B41FA5}">
                      <a16:colId xmlns:a16="http://schemas.microsoft.com/office/drawing/2014/main" val="229811635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79563157"/>
                    </a:ext>
                  </a:extLst>
                </a:gridCol>
              </a:tblGrid>
              <a:tr h="49690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Parameter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Ideal Op-Amp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Real Op-Amp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3492926824"/>
                  </a:ext>
                </a:extLst>
              </a:tr>
              <a:tr h="50062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Differential Voltage Gain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∞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10</a:t>
                      </a:r>
                      <a:r>
                        <a:rPr lang="en-US" sz="2700" u="none" strike="noStrike" baseline="30000"/>
                        <a:t>5</a:t>
                      </a:r>
                      <a:r>
                        <a:rPr lang="en-US" sz="2700" u="none" strike="noStrike"/>
                        <a:t> - 10</a:t>
                      </a:r>
                      <a:r>
                        <a:rPr lang="en-US" sz="2700" u="none" strike="noStrike" baseline="30000"/>
                        <a:t>9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3643133260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Gain Bandwidth Product (Hz)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∞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1-20 MHz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2256950939"/>
                  </a:ext>
                </a:extLst>
              </a:tr>
              <a:tr h="58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Input Resistance (R)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∞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700" u="none" strike="noStrike"/>
                        <a:t>10</a:t>
                      </a:r>
                      <a:r>
                        <a:rPr lang="el-GR" sz="2700" u="none" strike="noStrike" baseline="30000"/>
                        <a:t>6</a:t>
                      </a:r>
                      <a:r>
                        <a:rPr lang="el-GR" sz="2700" u="none" strike="noStrike"/>
                        <a:t> - 10</a:t>
                      </a:r>
                      <a:r>
                        <a:rPr lang="el-GR" sz="2700" u="none" strike="noStrike" baseline="30000"/>
                        <a:t>12</a:t>
                      </a:r>
                      <a:r>
                        <a:rPr lang="el-GR" sz="2700" u="none" strike="noStrike"/>
                        <a:t> Ω</a:t>
                      </a:r>
                      <a:endParaRPr lang="el-GR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2153369495"/>
                  </a:ext>
                </a:extLst>
              </a:tr>
              <a:tr h="49690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/>
                        <a:t>Output Resistance (R)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/>
                        <a:t>0</a:t>
                      </a:r>
                      <a:endParaRPr lang="en-US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700" u="none" strike="noStrike"/>
                        <a:t>100 - 1000 Ω</a:t>
                      </a:r>
                      <a:endParaRPr lang="el-GR" sz="27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172293784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92582" y="3865418"/>
            <a:ext cx="6234545" cy="217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4109" y="3865418"/>
            <a:ext cx="26601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7709" y="3941618"/>
            <a:ext cx="2438400" cy="209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419109" y="4094018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19109" y="48560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181109" y="5008418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6352309" y="4246418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3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574893"/>
          </a:xfrm>
        </p:spPr>
        <p:txBody>
          <a:bodyPr/>
          <a:lstStyle/>
          <a:p>
            <a:r>
              <a:rPr lang="en-US"/>
              <a:t>Outline of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8643" y="908991"/>
            <a:ext cx="10972800" cy="4525963"/>
          </a:xfrm>
        </p:spPr>
        <p:txBody>
          <a:bodyPr/>
          <a:lstStyle/>
          <a:p>
            <a:pPr marL="1435100"/>
            <a:r>
              <a:rPr lang="de-DE"/>
              <a:t>What is an Op-Amp?</a:t>
            </a:r>
          </a:p>
          <a:p>
            <a:pPr marL="1435100"/>
            <a:r>
              <a:rPr lang="de-DE"/>
              <a:t>Characteristics of Ideal and Real Op-Amps</a:t>
            </a:r>
          </a:p>
          <a:p>
            <a:pPr marL="1435100"/>
            <a:r>
              <a:rPr lang="de-DE">
                <a:solidFill>
                  <a:schemeClr val="accent1"/>
                </a:solidFill>
              </a:rPr>
              <a:t>Common Op-Amp Circuits</a:t>
            </a:r>
          </a:p>
          <a:p>
            <a:pPr marL="1435100"/>
            <a:r>
              <a:rPr lang="de-DE"/>
              <a:t>Applications of Op-Amps</a:t>
            </a:r>
          </a:p>
          <a:p>
            <a:pPr marL="1435100"/>
            <a:r>
              <a:rPr lang="de-DE"/>
              <a:t>References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16457"/>
          </a:xfrm>
        </p:spPr>
        <p:txBody>
          <a:bodyPr/>
          <a:lstStyle/>
          <a:p>
            <a:r>
              <a:rPr lang="en-US"/>
              <a:t>Basic Op-Amp Circuits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7855" y="1461657"/>
            <a:ext cx="8383718" cy="12695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An op-amp amplifies the difference of the inputs V</a:t>
            </a:r>
            <a:r>
              <a:rPr lang="en-US" sz="2600" baseline="-25000"/>
              <a:t>+</a:t>
            </a:r>
            <a:r>
              <a:rPr lang="en-US" sz="2600"/>
              <a:t> and V</a:t>
            </a:r>
            <a:r>
              <a:rPr lang="en-US" sz="2600" baseline="-25000"/>
              <a:t>-</a:t>
            </a:r>
            <a:r>
              <a:rPr lang="en-US" sz="2600"/>
              <a:t> (known as the differential input voltage)</a:t>
            </a:r>
          </a:p>
          <a:p>
            <a:r>
              <a:rPr lang="en-US" sz="2600"/>
              <a:t>This is the equation for an </a:t>
            </a:r>
            <a:r>
              <a:rPr lang="en-US" sz="2600" i="1"/>
              <a:t>open loop</a:t>
            </a:r>
            <a:r>
              <a:rPr lang="en-US" sz="2600"/>
              <a:t> gain amplifier:</a:t>
            </a:r>
          </a:p>
          <a:p>
            <a:endParaRPr lang="en-US" sz="26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90255" y="4018071"/>
            <a:ext cx="8383718" cy="2300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600"/>
              <a:t>K</a:t>
            </a:r>
            <a:r>
              <a:rPr lang="en-US" sz="2600" baseline="-25000"/>
              <a:t> </a:t>
            </a:r>
            <a:r>
              <a:rPr lang="en-US" sz="2600"/>
              <a:t>is typically very large – at around 10,000 or more for IC Op-Amps</a:t>
            </a:r>
            <a:endParaRPr kumimoji="0" lang="en-US" sz="2600" b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600" i="0"/>
              <a:t>This equation is the basis for all the types of amps we will be discussing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57255" y="2995835"/>
            <a:ext cx="23622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out </a:t>
            </a:r>
            <a:r>
              <a:rPr lang="en-US" sz="2800"/>
              <a:t>= K(</a:t>
            </a:r>
            <a:r>
              <a:rPr lang="en-US" sz="2800">
                <a:solidFill>
                  <a:schemeClr val="bg1"/>
                </a:solidFill>
              </a:rPr>
              <a:t>V</a:t>
            </a:r>
            <a:r>
              <a:rPr lang="en-US" sz="2800" baseline="-25000">
                <a:solidFill>
                  <a:schemeClr val="bg1"/>
                </a:solidFill>
              </a:rPr>
              <a:t>+</a:t>
            </a:r>
            <a:r>
              <a:rPr lang="en-US" sz="2800">
                <a:solidFill>
                  <a:schemeClr val="bg1"/>
                </a:solidFill>
              </a:rPr>
              <a:t>-V</a:t>
            </a:r>
            <a:r>
              <a:rPr lang="en-US" sz="2800" baseline="-25000">
                <a:solidFill>
                  <a:schemeClr val="bg1"/>
                </a:solidFill>
              </a:rPr>
              <a:t>-</a:t>
            </a:r>
            <a:r>
              <a:rPr lang="en-US" sz="2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876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16457"/>
          </a:xfrm>
        </p:spPr>
        <p:txBody>
          <a:bodyPr/>
          <a:lstStyle/>
          <a:p>
            <a:r>
              <a:rPr lang="en-US"/>
              <a:t>Open Loop vs Closed Loop Circuit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6618" y="1300877"/>
            <a:ext cx="8383718" cy="1269582"/>
          </a:xfrm>
        </p:spPr>
        <p:txBody>
          <a:bodyPr>
            <a:normAutofit/>
          </a:bodyPr>
          <a:lstStyle/>
          <a:p>
            <a:r>
              <a:rPr lang="en-US" sz="2600"/>
              <a:t>A closed loop op-amp has feedback from the output to the input, an open loop op-amp does not</a:t>
            </a:r>
          </a:p>
          <a:p>
            <a:endParaRPr lang="en-US" sz="2600"/>
          </a:p>
        </p:txBody>
      </p:sp>
      <p:sp>
        <p:nvSpPr>
          <p:cNvPr id="7" name="TextBox 6"/>
          <p:cNvSpPr txBox="1"/>
          <p:nvPr/>
        </p:nvSpPr>
        <p:spPr>
          <a:xfrm>
            <a:off x="3027218" y="5077691"/>
            <a:ext cx="16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Open Loop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7218" y="5077691"/>
            <a:ext cx="18286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Closed Loop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9887" y="2570459"/>
            <a:ext cx="2158584" cy="228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8173" y="2780009"/>
            <a:ext cx="4619625" cy="229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248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7"/>
            <a:ext cx="9870510" cy="588748"/>
          </a:xfrm>
        </p:spPr>
        <p:txBody>
          <a:bodyPr/>
          <a:lstStyle/>
          <a:p>
            <a:r>
              <a:rPr lang="en-US"/>
              <a:t>Op-Amp as Non-Inverting Amplifier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6518" y="831275"/>
            <a:ext cx="530017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Amplifies the input voltage by a constant</a:t>
            </a:r>
          </a:p>
          <a:p>
            <a:r>
              <a:rPr lang="en-US" sz="2600"/>
              <a:t>Closed loop op-amp</a:t>
            </a:r>
          </a:p>
          <a:p>
            <a:r>
              <a:rPr lang="en-US" sz="2600"/>
              <a:t>Voltage input connected to non-inverting input</a:t>
            </a:r>
          </a:p>
          <a:p>
            <a:r>
              <a:rPr lang="en-US" sz="2600"/>
              <a:t>Voltage output connected to inverting input through a feedback resistor</a:t>
            </a:r>
          </a:p>
          <a:p>
            <a:r>
              <a:rPr lang="en-US" sz="2600"/>
              <a:t>Inverting input is also connected to ground</a:t>
            </a:r>
          </a:p>
          <a:p>
            <a:r>
              <a:rPr lang="en-US" sz="2600"/>
              <a:t>Non-inverting input is only determined by voltage output</a:t>
            </a:r>
          </a:p>
          <a:p>
            <a:endParaRPr lang="en-US" sz="26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5734" y="1631185"/>
            <a:ext cx="4094539" cy="2774279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150929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85729"/>
          </a:xfrm>
        </p:spPr>
        <p:txBody>
          <a:bodyPr/>
          <a:lstStyle/>
          <a:p>
            <a:r>
              <a:rPr lang="en-US"/>
              <a:t>Op-Amp as Non-Inverting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89764" y="1249559"/>
                <a:ext cx="414725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𝑛𝑜𝑛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</m:oMath>
                  </m:oMathPara>
                </a14:m>
                <a:endParaRPr lang="en-US" sz="1400" i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1249559"/>
                <a:ext cx="414725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89764" y="1897573"/>
                <a:ext cx="50292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0"/>
                <a:r>
                  <a:rPr lang="en-US" sz="2800">
                    <a:solidFill>
                      <a:schemeClr val="tx1"/>
                    </a:solidFill>
                  </a:rPr>
                  <a:t>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prstClr val="black"/>
                    </a:solidFill>
                  </a:rPr>
                  <a:t>, 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1897573"/>
                <a:ext cx="5029200" cy="523220"/>
              </a:xfrm>
              <a:prstGeom prst="rect">
                <a:avLst/>
              </a:prstGeom>
              <a:blipFill>
                <a:blip r:embed="rId3"/>
                <a:stretch>
                  <a:fillRect l="-2545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47151" y="3630817"/>
                <a:ext cx="3039940" cy="7723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51" y="3630817"/>
                <a:ext cx="3039940" cy="772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089764" y="4514438"/>
                <a:ext cx="3810000" cy="760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4514438"/>
                <a:ext cx="3810000" cy="760336"/>
              </a:xfrm>
              <a:prstGeom prst="rect">
                <a:avLst/>
              </a:prstGeom>
              <a:blipFill>
                <a:blip r:embed="rId5"/>
                <a:stretch>
                  <a:fillRect b="-40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413018" y="5096622"/>
                <a:ext cx="4354537" cy="9694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baseline="-25000" dirty="0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𝑉𝑖𝑛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(1+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018" y="5096622"/>
                <a:ext cx="4354537" cy="969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71308" y="951470"/>
            <a:ext cx="4416017" cy="1890584"/>
          </a:xfrm>
          <a:prstGeom prst="rect">
            <a:avLst/>
          </a:prstGeom>
          <a:solidFill>
            <a:sysClr val="window" lastClr="FFFFFF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100447" y="2488501"/>
                <a:ext cx="4870861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47" y="2488501"/>
                <a:ext cx="4870861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064" y="2625929"/>
            <a:ext cx="20288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8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Op-Amp as Inverting Amplifier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65189" y="1089767"/>
            <a:ext cx="7308994" cy="4525963"/>
          </a:xfrm>
        </p:spPr>
        <p:txBody>
          <a:bodyPr>
            <a:normAutofit/>
          </a:bodyPr>
          <a:lstStyle/>
          <a:p>
            <a:r>
              <a:rPr lang="en-US" sz="2600"/>
              <a:t>Amplifies and inverts the input voltage</a:t>
            </a:r>
          </a:p>
          <a:p>
            <a:r>
              <a:rPr lang="en-US" sz="2600"/>
              <a:t>Closed loop op-amp</a:t>
            </a:r>
          </a:p>
          <a:p>
            <a:r>
              <a:rPr lang="en-US" sz="2600"/>
              <a:t>Non-inverting input is determined by </a:t>
            </a:r>
            <a:r>
              <a:rPr lang="en-US" sz="2600" i="1"/>
              <a:t>both</a:t>
            </a:r>
            <a:r>
              <a:rPr lang="en-US" sz="2600"/>
              <a:t> voltage input and output</a:t>
            </a:r>
          </a:p>
          <a:p>
            <a:r>
              <a:rPr lang="en-US" sz="2600"/>
              <a:t>The polarity of the output voltage is opposite to that of the input voltage</a:t>
            </a:r>
          </a:p>
          <a:p>
            <a:r>
              <a:rPr lang="en-US" sz="2600"/>
              <a:t>Input Voltage is connected to inverting terminal</a:t>
            </a:r>
          </a:p>
          <a:p>
            <a:r>
              <a:rPr lang="en-US" sz="2600"/>
              <a:t>Output Voltage is </a:t>
            </a:r>
            <a:r>
              <a:rPr lang="en-US" sz="2600" err="1"/>
              <a:t>fedback</a:t>
            </a:r>
            <a:r>
              <a:rPr lang="en-US" sz="2600"/>
              <a:t> to inverting input through a feedback resistor</a:t>
            </a:r>
          </a:p>
          <a:p>
            <a:r>
              <a:rPr lang="en-US" sz="2600"/>
              <a:t>Non-inverting input is grounded</a:t>
            </a:r>
          </a:p>
          <a:p>
            <a:endParaRPr lang="en-US" sz="2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4183" y="1921640"/>
            <a:ext cx="3550890" cy="2415191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138092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2055" y="398137"/>
            <a:ext cx="9870510" cy="588748"/>
          </a:xfrm>
        </p:spPr>
        <p:txBody>
          <a:bodyPr/>
          <a:lstStyle/>
          <a:p>
            <a:r>
              <a:rPr lang="en-US"/>
              <a:t>Op-Amp as Inverting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3111" y="1295063"/>
            <a:ext cx="4572001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Apply KCL at inverting node of OPAMP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43401" y="2257364"/>
                <a:ext cx="4382779" cy="3308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baseline="-2500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i="1" baseline="-25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8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 baseline="-2500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</m:oMath>
                  </m:oMathPara>
                </a14:m>
                <a:endParaRPr lang="en-US" sz="2800" baseline="-2500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01" y="2257364"/>
                <a:ext cx="4382779" cy="330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26179" y="5526107"/>
                <a:ext cx="3990112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 = −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 baseline="-2500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79" y="5526107"/>
                <a:ext cx="3990112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1235" y="946445"/>
            <a:ext cx="4076856" cy="2378167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43" y="3324612"/>
            <a:ext cx="4059561" cy="185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92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Op-Amp as Adder/Summing Amplifier</a:t>
            </a:r>
          </a:p>
        </p:txBody>
      </p:sp>
      <p:pic>
        <p:nvPicPr>
          <p:cNvPr id="5" name="Picture 16" descr="Summing amplifier">
            <a:hlinkClick r:id="rId2" tooltip="Summing amplifier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" y="1089766"/>
            <a:ext cx="5119539" cy="352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V_\mathrm{out} = - R_\mathrm{f} \left( { V_1 \over  R_1 } + { V_2 \over R_2 } + \cdots + {V_n \over R_n} \rig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72" y="3519054"/>
            <a:ext cx="4752110" cy="10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3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Op-Amp as Subtractor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1451697"/>
            <a:ext cx="5546563" cy="35259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24955"/>
              </p:ext>
            </p:extLst>
          </p:nvPr>
        </p:nvGraphicFramePr>
        <p:xfrm>
          <a:off x="7606145" y="2444750"/>
          <a:ext cx="3166804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name="Equation" r:id="rId4" imgW="1701720" imgH="444240" progId="Equation.3">
                  <p:embed/>
                </p:oleObj>
              </mc:Choice>
              <mc:Fallback>
                <p:oleObj name="Equation" r:id="rId4" imgW="1701720" imgH="444240" progId="Equation.3">
                  <p:embed/>
                  <p:pic>
                    <p:nvPicPr>
                      <p:cNvPr id="6042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145" y="2444750"/>
                        <a:ext cx="3166804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17682"/>
              </p:ext>
            </p:extLst>
          </p:nvPr>
        </p:nvGraphicFramePr>
        <p:xfrm>
          <a:off x="7910945" y="4502150"/>
          <a:ext cx="2563091" cy="624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" name="Equation" r:id="rId6" imgW="787320" imgH="228600" progId="Equation.3">
                  <p:embed/>
                </p:oleObj>
              </mc:Choice>
              <mc:Fallback>
                <p:oleObj name="Equation" r:id="rId6" imgW="787320" imgH="228600" progId="Equation.3">
                  <p:embed/>
                  <p:pic>
                    <p:nvPicPr>
                      <p:cNvPr id="60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945" y="4502150"/>
                        <a:ext cx="2563091" cy="624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304343" y="3675061"/>
            <a:ext cx="282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If all resistors are equal:</a:t>
            </a:r>
          </a:p>
        </p:txBody>
      </p:sp>
    </p:spTree>
    <p:extLst>
      <p:ext uri="{BB962C8B-B14F-4D97-AF65-F5344CB8AC3E}">
        <p14:creationId xmlns:p14="http://schemas.microsoft.com/office/powerpoint/2010/main" val="316537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691" y="2570088"/>
            <a:ext cx="9870510" cy="874951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ea typeface="Times New Roman"/>
                <a:sym typeface="Times New Roman"/>
              </a:rPr>
              <a:t>Operational Amplifiers</a:t>
            </a:r>
            <a:br>
              <a:rPr lang="en-US" b="1">
                <a:solidFill>
                  <a:srgbClr val="002060"/>
                </a:solidFill>
                <a:ea typeface="Times New Roman"/>
                <a:sym typeface="Times New Roman"/>
              </a:rPr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32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602743"/>
            <a:ext cx="9870510" cy="874951"/>
          </a:xfrm>
        </p:spPr>
        <p:txBody>
          <a:bodyPr/>
          <a:lstStyle/>
          <a:p>
            <a:r>
              <a:rPr lang="en-IN"/>
              <a:t>References</a:t>
            </a:r>
            <a:br>
              <a:rPr lang="en-IN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764" y="1934228"/>
            <a:ext cx="10430006" cy="4525963"/>
          </a:xfrm>
        </p:spPr>
        <p:txBody>
          <a:bodyPr/>
          <a:lstStyle/>
          <a:p>
            <a:r>
              <a:rPr lang="en-US" b="1"/>
              <a:t>Op-amps and Linear Integrated Circuits </a:t>
            </a:r>
          </a:p>
          <a:p>
            <a:pPr marL="0" indent="0">
              <a:buNone/>
            </a:pPr>
            <a:r>
              <a:rPr lang="en-US" b="1"/>
              <a:t>	By </a:t>
            </a:r>
            <a:r>
              <a:rPr lang="en-US" b="1" err="1"/>
              <a:t>Ramakant</a:t>
            </a:r>
            <a:r>
              <a:rPr lang="en-US" b="1"/>
              <a:t> A Gaikwad</a:t>
            </a:r>
          </a:p>
          <a:p>
            <a:pPr marL="0" indent="0">
              <a:buNone/>
            </a:pPr>
            <a:r>
              <a:rPr lang="en-US" b="1"/>
              <a:t>	 Publication: Pearson Education</a:t>
            </a:r>
          </a:p>
          <a:p>
            <a:r>
              <a:rPr lang="en-US" b="1"/>
              <a:t>Linear Integrated Circuits </a:t>
            </a:r>
          </a:p>
          <a:p>
            <a:pPr marL="0" indent="0">
              <a:buNone/>
            </a:pPr>
            <a:r>
              <a:rPr lang="en-US" b="1"/>
              <a:t>	By  </a:t>
            </a:r>
            <a:r>
              <a:rPr lang="en-US" b="1" err="1"/>
              <a:t>Choudhary</a:t>
            </a:r>
            <a:r>
              <a:rPr lang="en-US" b="1"/>
              <a:t> D. Roy  &amp; </a:t>
            </a:r>
            <a:r>
              <a:rPr lang="en-US" b="1" err="1"/>
              <a:t>Shail</a:t>
            </a:r>
            <a:r>
              <a:rPr lang="en-US" b="1"/>
              <a:t> B. Jain </a:t>
            </a:r>
          </a:p>
          <a:p>
            <a:pPr marL="0" indent="0">
              <a:buNone/>
            </a:pPr>
            <a:r>
              <a:rPr lang="en-US" b="1"/>
              <a:t>	Publication: New Age International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35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marL="0" indent="0" algn="ctr">
              <a:buNone/>
            </a:pPr>
            <a:r>
              <a:rPr lang="en-IN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074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8115" y="449677"/>
            <a:ext cx="9870510" cy="874951"/>
          </a:xfrm>
        </p:spPr>
        <p:txBody>
          <a:bodyPr/>
          <a:lstStyle/>
          <a:p>
            <a:r>
              <a:rPr lang="en-US"/>
              <a:t>Outline of Presentation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6970" y="1823391"/>
            <a:ext cx="10972800" cy="4525963"/>
          </a:xfrm>
        </p:spPr>
        <p:txBody>
          <a:bodyPr/>
          <a:lstStyle/>
          <a:p>
            <a:pPr marL="1435100"/>
            <a:r>
              <a:rPr lang="de-DE">
                <a:solidFill>
                  <a:schemeClr val="accent1"/>
                </a:solidFill>
              </a:rPr>
              <a:t>What is an Op-Amp?</a:t>
            </a:r>
          </a:p>
          <a:p>
            <a:pPr marL="1435100"/>
            <a:r>
              <a:rPr lang="de-DE"/>
              <a:t>Characteristics of Ideal and Real Op-Amps</a:t>
            </a:r>
          </a:p>
          <a:p>
            <a:pPr marL="1435100"/>
            <a:r>
              <a:rPr lang="de-DE"/>
              <a:t>Common Op-Amp Circuits</a:t>
            </a:r>
          </a:p>
          <a:p>
            <a:pPr marL="1435100"/>
            <a:r>
              <a:rPr lang="de-DE"/>
              <a:t>Applications of Op-Amps</a:t>
            </a:r>
          </a:p>
          <a:p>
            <a:pPr marL="1435100"/>
            <a:r>
              <a:rPr lang="de-DE"/>
              <a:t>References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2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8115" y="421415"/>
            <a:ext cx="9870510" cy="874951"/>
          </a:xfrm>
        </p:spPr>
        <p:txBody>
          <a:bodyPr/>
          <a:lstStyle/>
          <a:p>
            <a:pPr lvl="0">
              <a:spcBef>
                <a:spcPts val="1000"/>
              </a:spcBef>
            </a:pPr>
            <a:r>
              <a:rPr lang="en-US"/>
              <a:t>What is an Op-Amp?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872" y="1790365"/>
            <a:ext cx="10520897" cy="4525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An Operational Amplifier (known as an “Op-Amp”) is a device that is used to amplify a signal using an external power source</a:t>
            </a:r>
          </a:p>
          <a:p>
            <a:pPr marL="0" indent="0">
              <a:buNone/>
            </a:pPr>
            <a:r>
              <a:rPr lang="en-US"/>
              <a:t>Op-Amps are generally composed of:</a:t>
            </a:r>
          </a:p>
          <a:p>
            <a:pPr marL="0" indent="0">
              <a:buNone/>
            </a:pPr>
            <a:r>
              <a:rPr lang="en-US"/>
              <a:t>Transistors, Resistors, Capacitors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873" y="4885073"/>
            <a:ext cx="1431255" cy="143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5181600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=          +          +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044" y="4711363"/>
            <a:ext cx="130208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0801" y="4662393"/>
            <a:ext cx="1457325" cy="15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4953000"/>
            <a:ext cx="1447800" cy="145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071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0207" y="221673"/>
            <a:ext cx="10972800" cy="5642773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Leading to the advent of the modern IC which is still used even today (1967 – present)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2380" y="2412710"/>
            <a:ext cx="5562600" cy="24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4945" y="255111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195945" y="521811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Fairchild </a:t>
            </a:r>
            <a:r>
              <a:rPr lang="el-GR"/>
              <a:t>μ</a:t>
            </a:r>
            <a:r>
              <a:rPr lang="en-US"/>
              <a:t>A741</a:t>
            </a:r>
          </a:p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48745" y="5218115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Electrical Schematic of </a:t>
            </a:r>
            <a:r>
              <a:rPr lang="el-GR"/>
              <a:t>μ</a:t>
            </a:r>
            <a:r>
              <a:rPr lang="en-US"/>
              <a:t>A741</a:t>
            </a:r>
          </a:p>
        </p:txBody>
      </p:sp>
    </p:spTree>
    <p:extLst>
      <p:ext uri="{BB962C8B-B14F-4D97-AF65-F5344CB8AC3E}">
        <p14:creationId xmlns:p14="http://schemas.microsoft.com/office/powerpoint/2010/main" val="165692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89764" y="1069343"/>
            <a:ext cx="8229600" cy="131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/>
              <a:t>A traditional Op-Amp: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031" y="1882839"/>
            <a:ext cx="2971800" cy="254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75763" y="1950396"/>
            <a:ext cx="3352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:  non-inverting input</a:t>
            </a:r>
          </a:p>
          <a:p>
            <a:r>
              <a:rPr lang="en-US" sz="2000"/>
              <a:t>:  inverting input</a:t>
            </a:r>
          </a:p>
          <a:p>
            <a:r>
              <a:rPr lang="en-US" sz="2000"/>
              <a:t>:  output</a:t>
            </a:r>
          </a:p>
          <a:p>
            <a:r>
              <a:rPr lang="en-US" sz="2000"/>
              <a:t>:  positive power supply</a:t>
            </a:r>
          </a:p>
          <a:p>
            <a:r>
              <a:rPr lang="en-US" sz="2000"/>
              <a:t>:  negative power supply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58933" y="1947302"/>
            <a:ext cx="838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 V</a:t>
            </a:r>
            <a:r>
              <a:rPr lang="en-US" sz="2000" baseline="-25000"/>
              <a:t>+</a:t>
            </a:r>
            <a:endParaRPr lang="en-US" sz="2000"/>
          </a:p>
          <a:p>
            <a:r>
              <a:rPr lang="en-US" sz="2000"/>
              <a:t> V</a:t>
            </a:r>
            <a:r>
              <a:rPr lang="en-US" sz="2000" baseline="-25000"/>
              <a:t>-</a:t>
            </a:r>
            <a:endParaRPr lang="en-US" sz="2000"/>
          </a:p>
          <a:p>
            <a:r>
              <a:rPr lang="en-US" sz="2000"/>
              <a:t> V</a:t>
            </a:r>
            <a:r>
              <a:rPr lang="en-US" sz="2000" baseline="-25000"/>
              <a:t>out</a:t>
            </a:r>
            <a:endParaRPr lang="en-US" sz="2000"/>
          </a:p>
          <a:p>
            <a:r>
              <a:rPr lang="en-US" sz="2000"/>
              <a:t> V</a:t>
            </a:r>
            <a:r>
              <a:rPr lang="en-US" sz="2000" baseline="-25000"/>
              <a:t>s+</a:t>
            </a:r>
            <a:endParaRPr lang="en-US" sz="2000"/>
          </a:p>
          <a:p>
            <a:r>
              <a:rPr lang="en-US" sz="2000"/>
              <a:t> V</a:t>
            </a:r>
            <a:r>
              <a:rPr lang="en-US" sz="2000" baseline="-25000"/>
              <a:t>s-</a:t>
            </a:r>
            <a:endParaRPr lang="en-US" sz="2000"/>
          </a:p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4061" y="4728054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/>
              <a:t> The difference between the two inputs voltages (V</a:t>
            </a:r>
            <a:r>
              <a:rPr lang="en-US" baseline="-25000"/>
              <a:t>+</a:t>
            </a:r>
            <a:r>
              <a:rPr lang="en-US"/>
              <a:t> and V</a:t>
            </a:r>
            <a:r>
              <a:rPr lang="en-US" baseline="-25000"/>
              <a:t>-</a:t>
            </a:r>
            <a:r>
              <a:rPr lang="en-US"/>
              <a:t>) multiplied by the gain (K, “amplification factor”) of the Op-Amp gives you the output voltage</a:t>
            </a:r>
          </a:p>
          <a:p>
            <a:endParaRPr lang="en-US"/>
          </a:p>
          <a:p>
            <a:pPr>
              <a:buFont typeface="Arial" pitchFamily="34" charset="0"/>
              <a:buChar char="•"/>
            </a:pPr>
            <a:r>
              <a:rPr lang="en-US"/>
              <a:t> The output voltage can only be as high as the </a:t>
            </a:r>
            <a:r>
              <a:rPr lang="en-US" u="sng"/>
              <a:t>difference</a:t>
            </a:r>
            <a:r>
              <a:rPr lang="en-US"/>
              <a:t> between the power supply (V</a:t>
            </a:r>
            <a:r>
              <a:rPr lang="en-US" baseline="-25000"/>
              <a:t>s+</a:t>
            </a:r>
            <a:r>
              <a:rPr lang="en-US"/>
              <a:t> / V</a:t>
            </a:r>
            <a:r>
              <a:rPr lang="en-US" baseline="-25000"/>
              <a:t>s-</a:t>
            </a:r>
            <a:r>
              <a:rPr lang="en-US"/>
              <a:t>)and ground (0 Volts)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3500" y="3846975"/>
            <a:ext cx="3048000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/>
              <a:t>V</a:t>
            </a:r>
            <a:r>
              <a:rPr lang="en-US" sz="3000" baseline="-25000"/>
              <a:t>out</a:t>
            </a:r>
            <a:r>
              <a:rPr lang="nn-NO" sz="3000"/>
              <a:t> = K (</a:t>
            </a:r>
            <a:r>
              <a:rPr lang="en-US" sz="3000"/>
              <a:t>V</a:t>
            </a:r>
            <a:r>
              <a:rPr lang="en-US" sz="3000" baseline="-25000"/>
              <a:t>+ </a:t>
            </a:r>
            <a:r>
              <a:rPr lang="nn-NO" sz="3000"/>
              <a:t>-</a:t>
            </a:r>
            <a:r>
              <a:rPr lang="en-US" sz="3000"/>
              <a:t> V</a:t>
            </a:r>
            <a:r>
              <a:rPr lang="en-US" sz="3000" baseline="-25000"/>
              <a:t>-</a:t>
            </a:r>
            <a:r>
              <a:rPr lang="nn-NO" sz="3000"/>
              <a:t>)</a:t>
            </a:r>
            <a:endParaRPr lang="en-US" sz="300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Op-Amps and their Math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Saturation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5625" y="1089767"/>
            <a:ext cx="10972800" cy="506165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Saturation is caused by increasing/decreasing the input voltage to cause the output voltage to equal the power supply’s voltage*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9764" y="2258291"/>
            <a:ext cx="4850855" cy="378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64" y="2258291"/>
            <a:ext cx="4682134" cy="416392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352025" y="2159583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slope is normally much steeper than it is shown here. Potentially just a few milli-volts (mV) of change in the difference between V</a:t>
            </a:r>
            <a:r>
              <a:rPr lang="en-US" baseline="-25000"/>
              <a:t>+ </a:t>
            </a:r>
            <a:r>
              <a:rPr lang="en-US"/>
              <a:t> and V</a:t>
            </a:r>
            <a:r>
              <a:rPr lang="en-US" baseline="-25000"/>
              <a:t>-</a:t>
            </a:r>
            <a:r>
              <a:rPr lang="en-US"/>
              <a:t> could cause the op-amp to reach the saturation level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0686" y="3913909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 Note that saturation level of traditional Op-Amp is 80% of supply voltage with exception of CMOS op-amp which has a saturation at the power supply’s voltage</a:t>
            </a:r>
          </a:p>
        </p:txBody>
      </p:sp>
    </p:spTree>
    <p:extLst>
      <p:ext uri="{BB962C8B-B14F-4D97-AF65-F5344CB8AC3E}">
        <p14:creationId xmlns:p14="http://schemas.microsoft.com/office/powerpoint/2010/main" val="19628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7"/>
            <a:ext cx="9870510" cy="658020"/>
          </a:xfrm>
        </p:spPr>
        <p:txBody>
          <a:bodyPr/>
          <a:lstStyle/>
          <a:p>
            <a:r>
              <a:rPr lang="en-US"/>
              <a:t>Outline of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0207" y="1136073"/>
            <a:ext cx="10972800" cy="4525963"/>
          </a:xfrm>
        </p:spPr>
        <p:txBody>
          <a:bodyPr/>
          <a:lstStyle/>
          <a:p>
            <a:pPr marL="1435100"/>
            <a:r>
              <a:rPr lang="de-DE"/>
              <a:t>What is an Op-Amp?</a:t>
            </a:r>
          </a:p>
          <a:p>
            <a:pPr marL="1435100"/>
            <a:r>
              <a:rPr lang="de-DE">
                <a:solidFill>
                  <a:schemeClr val="accent1"/>
                </a:solidFill>
              </a:rPr>
              <a:t>Characteristics of Ideal and Real Op-Amps</a:t>
            </a:r>
          </a:p>
          <a:p>
            <a:pPr marL="1435100"/>
            <a:r>
              <a:rPr lang="de-DE"/>
              <a:t>Common Op-Amp Circuits</a:t>
            </a:r>
          </a:p>
          <a:p>
            <a:pPr marL="1435100"/>
            <a:r>
              <a:rPr lang="de-DE"/>
              <a:t>Applications of Op-Amps</a:t>
            </a:r>
          </a:p>
          <a:p>
            <a:pPr marL="1435100"/>
            <a:r>
              <a:rPr lang="de-DE"/>
              <a:t>References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Ideal Op-Amp Characteristics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5552" y="1197325"/>
            <a:ext cx="10798291" cy="4681641"/>
          </a:xfrm>
        </p:spPr>
        <p:txBody>
          <a:bodyPr>
            <a:normAutofit/>
          </a:bodyPr>
          <a:lstStyle/>
          <a:p>
            <a:r>
              <a:rPr lang="en-US"/>
              <a:t>Infinite voltage gain</a:t>
            </a:r>
          </a:p>
          <a:p>
            <a:r>
              <a:rPr lang="en-US"/>
              <a:t>Infinite input impedance</a:t>
            </a:r>
          </a:p>
          <a:p>
            <a:r>
              <a:rPr lang="en-US"/>
              <a:t>Zero output impedance</a:t>
            </a:r>
          </a:p>
          <a:p>
            <a:r>
              <a:rPr lang="en-US"/>
              <a:t>Infinite bandwidth</a:t>
            </a:r>
          </a:p>
          <a:p>
            <a:r>
              <a:rPr lang="en-US"/>
              <a:t>Zero input offset voltage (i.e., exactly zero out if zero in).</a:t>
            </a:r>
          </a:p>
          <a:p>
            <a:r>
              <a:rPr lang="en-US"/>
              <a:t>Slew Rate(SR):</a:t>
            </a:r>
            <a:r>
              <a:rPr lang="en-IN"/>
              <a:t>The slew rate of an op amp or any amplifier circuit is the rate of change in the output voltage caused by a step change on the input. It is measured as a voltage change in a given time - typically V / µs or V / </a:t>
            </a:r>
            <a:r>
              <a:rPr lang="en-IN" err="1"/>
              <a:t>ms</a:t>
            </a:r>
            <a:r>
              <a:rPr lang="en-IN"/>
              <a:t>. A typical general purpose device may have a slew rate of 10 V / microsecond.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8328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C3CD14D557094CB82C25D70470A83C" ma:contentTypeVersion="5" ma:contentTypeDescription="Create a new document." ma:contentTypeScope="" ma:versionID="a378ce3a3499028b147c70a45705c892">
  <xsd:schema xmlns:xsd="http://www.w3.org/2001/XMLSchema" xmlns:xs="http://www.w3.org/2001/XMLSchema" xmlns:p="http://schemas.microsoft.com/office/2006/metadata/properties" xmlns:ns2="ac092533-9782-45c4-b568-d57eb1ffa5d6" targetNamespace="http://schemas.microsoft.com/office/2006/metadata/properties" ma:root="true" ma:fieldsID="126c9ba50f78bacf828f503fe043c8bd" ns2:_="">
    <xsd:import namespace="ac092533-9782-45c4-b568-d57eb1ffa5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92533-9782-45c4-b568-d57eb1ffa5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FB77F9-A310-4AD3-96FD-2D31E99FF891}">
  <ds:schemaRefs>
    <ds:schemaRef ds:uri="ac092533-9782-45c4-b568-d57eb1ffa5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DC844E-7BDB-4E58-B3E6-A345C5F1DB0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EF807E-FF50-48F2-B859-CC12FBC038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2_Custom Design</vt:lpstr>
      <vt:lpstr>3_Custom Design</vt:lpstr>
      <vt:lpstr>Custom Design</vt:lpstr>
      <vt:lpstr>1_Custom Design</vt:lpstr>
      <vt:lpstr>PowerPoint Presentation</vt:lpstr>
      <vt:lpstr>Operational Amplifiers </vt:lpstr>
      <vt:lpstr>Outline of Presentation</vt:lpstr>
      <vt:lpstr>What is an Op-Amp?</vt:lpstr>
      <vt:lpstr>PowerPoint Presentation</vt:lpstr>
      <vt:lpstr>Op-Amps and their Math </vt:lpstr>
      <vt:lpstr>Saturation</vt:lpstr>
      <vt:lpstr>Outline of Presentation</vt:lpstr>
      <vt:lpstr>An Ideal Op-Amp Characteristics </vt:lpstr>
      <vt:lpstr>Ideal versus Real Op-Amps</vt:lpstr>
      <vt:lpstr>Outline of Presentation</vt:lpstr>
      <vt:lpstr>Basic Op-Amp Circuits</vt:lpstr>
      <vt:lpstr>Open Loop vs Closed Loop Circuit</vt:lpstr>
      <vt:lpstr>Op-Amp as Non-Inverting Amplifier</vt:lpstr>
      <vt:lpstr>Op-Amp as Non-Inverting Amplifier</vt:lpstr>
      <vt:lpstr>Op-Amp as Inverting Amplifier</vt:lpstr>
      <vt:lpstr>Op-Amp as Inverting Amplifier</vt:lpstr>
      <vt:lpstr>Op-Amp as Adder/Summing Amplifier</vt:lpstr>
      <vt:lpstr>Op-Amp as Subtractor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revision>1</cp:revision>
  <cp:lastPrinted>2020-06-23T12:12:43Z</cp:lastPrinted>
  <dcterms:created xsi:type="dcterms:W3CDTF">2019-03-30T05:08:49Z</dcterms:created>
  <dcterms:modified xsi:type="dcterms:W3CDTF">2022-02-24T13:17:30Z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0x010100B1C3CD14D557094CB82C25D70470A83C</vt:lpwstr>
  </property>
</Properties>
</file>